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9" r:id="rId10"/>
    <p:sldId id="264" r:id="rId11"/>
    <p:sldId id="293" r:id="rId12"/>
    <p:sldId id="265" r:id="rId13"/>
    <p:sldId id="266" r:id="rId14"/>
    <p:sldId id="274" r:id="rId15"/>
    <p:sldId id="268" r:id="rId16"/>
    <p:sldId id="294" r:id="rId17"/>
    <p:sldId id="275" r:id="rId18"/>
    <p:sldId id="276" r:id="rId19"/>
    <p:sldId id="277" r:id="rId20"/>
    <p:sldId id="278" r:id="rId21"/>
    <p:sldId id="279" r:id="rId22"/>
    <p:sldId id="295" r:id="rId23"/>
    <p:sldId id="284" r:id="rId24"/>
    <p:sldId id="285" r:id="rId25"/>
    <p:sldId id="286" r:id="rId26"/>
    <p:sldId id="287" r:id="rId27"/>
    <p:sldId id="296" r:id="rId28"/>
    <p:sldId id="280" r:id="rId29"/>
    <p:sldId id="281" r:id="rId30"/>
    <p:sldId id="282" r:id="rId31"/>
    <p:sldId id="283" r:id="rId32"/>
    <p:sldId id="297" r:id="rId33"/>
    <p:sldId id="288" r:id="rId34"/>
    <p:sldId id="289" r:id="rId35"/>
    <p:sldId id="290" r:id="rId36"/>
    <p:sldId id="292" r:id="rId37"/>
    <p:sldId id="291" r:id="rId38"/>
    <p:sldId id="298" r:id="rId39"/>
    <p:sldId id="2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2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3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5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470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9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036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6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4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3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6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6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4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1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4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5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7857" y="2240924"/>
            <a:ext cx="4853704" cy="130980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HAWK EYE</a:t>
            </a:r>
            <a:endParaRPr lang="en-IN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88700" y="5692462"/>
            <a:ext cx="2498502" cy="936634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By:-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AJAY </a:t>
            </a:r>
            <a:r>
              <a:rPr lang="en-US" sz="1600" dirty="0">
                <a:solidFill>
                  <a:schemeClr val="tx1"/>
                </a:solidFill>
              </a:rPr>
              <a:t>CHAUDHARY 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1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Detection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3" y="1635173"/>
            <a:ext cx="8534400" cy="4444459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32886" y="4007243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32884" y="4498985"/>
            <a:ext cx="805012" cy="644165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784706"/>
            <a:ext cx="2523859" cy="760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Set value for motion in video (0 to 50,000)</a:t>
            </a:r>
            <a:endParaRPr lang="en-IN" dirty="0" smtClean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9601442" y="4934681"/>
            <a:ext cx="2355045" cy="760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Set value for alarm sound (37 to 6,000)</a:t>
            </a:r>
            <a:endParaRPr lang="en-IN" dirty="0" smtClean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Motion Detector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392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Detection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02" y="95533"/>
            <a:ext cx="2721530" cy="71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2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Intruder Alarms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Automatic doors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Hand dryers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Automatic sinks/toilet flusher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Works for only steady camera not for a moving camera.</a:t>
            </a:r>
          </a:p>
        </p:txBody>
      </p:sp>
    </p:spTree>
    <p:extLst>
      <p:ext uri="{BB962C8B-B14F-4D97-AF65-F5344CB8AC3E}">
        <p14:creationId xmlns:p14="http://schemas.microsoft.com/office/powerpoint/2010/main" val="95570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/>
          <a:lstStyle/>
          <a:p>
            <a:pPr marL="285750" lvl="1" algn="just">
              <a:lnSpc>
                <a:spcPct val="150000"/>
              </a:lnSpc>
            </a:pPr>
            <a:r>
              <a:rPr lang="en-US" dirty="0" smtClean="0"/>
              <a:t>Motion Tracker in Hawk Eye can track motion by the </a:t>
            </a:r>
            <a:r>
              <a:rPr lang="en-IN" dirty="0"/>
              <a:t>BackgroundSubtractorMOG2 function of </a:t>
            </a:r>
            <a:r>
              <a:rPr lang="en-IN" dirty="0" err="1"/>
              <a:t>OpenCV</a:t>
            </a:r>
            <a:r>
              <a:rPr lang="en-IN" dirty="0"/>
              <a:t> </a:t>
            </a:r>
            <a:r>
              <a:rPr lang="en-IN" dirty="0" smtClean="0"/>
              <a:t>library.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dirty="0" smtClean="0"/>
              <a:t>Motion tracker in Hawk Eye also allows you to set the maximum area for tracking.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Motion area can be treated as maximum contour area.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Here contours or bounding rectangle are drawn on the output of background </a:t>
            </a:r>
            <a:r>
              <a:rPr lang="en-US" dirty="0" err="1" smtClean="0"/>
              <a:t>subtractor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340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Tracking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4" y="1635173"/>
            <a:ext cx="8508458" cy="4444459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32886" y="4007243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784705"/>
            <a:ext cx="2523859" cy="1124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Set value for maximum motion area  in video (0 to 400)</a:t>
            </a:r>
            <a:endParaRPr lang="en-IN" dirty="0" smtClean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Motion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046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Motion tracking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9" y="2040444"/>
            <a:ext cx="5466767" cy="2855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46" y="3791557"/>
            <a:ext cx="5466767" cy="2855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46" y="776532"/>
            <a:ext cx="5466767" cy="28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63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</a:t>
            </a:r>
            <a:r>
              <a:rPr lang="en-US" dirty="0"/>
              <a:t>tracking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18" y="-1"/>
            <a:ext cx="2899907" cy="70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5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Military </a:t>
            </a:r>
            <a:r>
              <a:rPr lang="en-US" dirty="0" smtClean="0"/>
              <a:t>surveillance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Medical applications for tracking small particles.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And various other industrial applications.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Requires good quality video and </a:t>
            </a:r>
            <a:r>
              <a:rPr lang="en-US" dirty="0"/>
              <a:t>good </a:t>
            </a:r>
            <a:r>
              <a:rPr lang="en-US" dirty="0" smtClean="0"/>
              <a:t>lightning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1330421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Recording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marL="285750" lvl="1" algn="just">
              <a:lnSpc>
                <a:spcPct val="150000"/>
              </a:lnSpc>
            </a:pPr>
            <a:r>
              <a:rPr lang="en-US" dirty="0" smtClean="0"/>
              <a:t>Motion Recorder in Hawk Eye can be used to record only those video parts that has motion in the video.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Motion Recorder can save a huge amount of storage by discarding the video parts that has no motion.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Hence it can also save a lot of time if any post processing on videos is to be done.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Motion Recorder uses background </a:t>
            </a:r>
            <a:r>
              <a:rPr lang="en-US" dirty="0" err="1" smtClean="0"/>
              <a:t>subtractor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err="1" smtClean="0"/>
              <a:t>OpenCV</a:t>
            </a:r>
            <a:r>
              <a:rPr lang="en-US" dirty="0" smtClean="0"/>
              <a:t> library and histogram calculation from </a:t>
            </a:r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329908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recording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4" y="1644170"/>
            <a:ext cx="8508458" cy="4426464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32887" y="3446585"/>
            <a:ext cx="868555" cy="448537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701496"/>
            <a:ext cx="2523859" cy="1292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Start recording button gets activated for use once you select video source</a:t>
            </a:r>
            <a:endParaRPr lang="en-IN" dirty="0" smtClean="0"/>
          </a:p>
        </p:txBody>
      </p:sp>
      <p:cxnSp>
        <p:nvCxnSpPr>
          <p:cNvPr id="17" name="Straight Connector 15"/>
          <p:cNvCxnSpPr/>
          <p:nvPr/>
        </p:nvCxnSpPr>
        <p:spPr>
          <a:xfrm>
            <a:off x="8701114" y="4433373"/>
            <a:ext cx="868555" cy="856079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9569669" y="5069314"/>
            <a:ext cx="2523859" cy="10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Select what value of motion you want to record. (0 to 50,000)</a:t>
            </a:r>
            <a:endParaRPr lang="en-IN" dirty="0" smtClean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Motion Recorder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738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Table of 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Software and Platform</a:t>
            </a:r>
          </a:p>
          <a:p>
            <a:r>
              <a:rPr lang="en-US" dirty="0" smtClean="0"/>
              <a:t>Libraries </a:t>
            </a:r>
          </a:p>
          <a:p>
            <a:r>
              <a:rPr lang="en-US" dirty="0" smtClean="0"/>
              <a:t>List of 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Motion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Motion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Motion Recording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Color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Object Tracking 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Object Tracking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608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Motion </a:t>
            </a:r>
            <a:r>
              <a:rPr lang="en-US" dirty="0" smtClean="0"/>
              <a:t>recording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6" y="1673491"/>
            <a:ext cx="6666814" cy="4372027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632386" y="6045518"/>
            <a:ext cx="315359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Output videos of motion recorder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78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recording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31" y="0"/>
            <a:ext cx="3306587" cy="70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0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recording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: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Surveillance with less storage for video recording.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More days can be covered for surveillance as only useful part is recorded.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May lead to extra processing if most part of the video has motion.</a:t>
            </a:r>
          </a:p>
        </p:txBody>
      </p:sp>
    </p:spTree>
    <p:extLst>
      <p:ext uri="{BB962C8B-B14F-4D97-AF65-F5344CB8AC3E}">
        <p14:creationId xmlns:p14="http://schemas.microsoft.com/office/powerpoint/2010/main" val="2532275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Color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marL="285750" lvl="1" algn="just">
              <a:lnSpc>
                <a:spcPct val="150000"/>
              </a:lnSpc>
            </a:pPr>
            <a:r>
              <a:rPr lang="en-US" dirty="0" smtClean="0"/>
              <a:t>Color Tracker in Hawk Eye can be used to track object of a specific color in the video.</a:t>
            </a:r>
          </a:p>
          <a:p>
            <a:pPr marL="285750" lvl="1" algn="just">
              <a:lnSpc>
                <a:spcPct val="150000"/>
              </a:lnSpc>
            </a:pPr>
            <a:r>
              <a:rPr lang="en-US" dirty="0" smtClean="0"/>
              <a:t>Color Tracker can track multiple objects of same color.</a:t>
            </a:r>
          </a:p>
          <a:p>
            <a:pPr marL="285750" lvl="1" algn="just">
              <a:lnSpc>
                <a:spcPct val="150000"/>
              </a:lnSpc>
            </a:pPr>
            <a:r>
              <a:rPr lang="en-US" dirty="0" smtClean="0"/>
              <a:t>Here every image of video source is converted from BGR Color space to HSV color space.</a:t>
            </a:r>
          </a:p>
          <a:p>
            <a:pPr marL="285750" lvl="1" algn="just">
              <a:lnSpc>
                <a:spcPct val="150000"/>
              </a:lnSpc>
            </a:pPr>
            <a:r>
              <a:rPr lang="en-US" dirty="0" smtClean="0"/>
              <a:t>Then filtering of selected color from every image is done based on Hue , Saturation and Value.</a:t>
            </a:r>
          </a:p>
          <a:p>
            <a:pPr marL="285750" lvl="1" algn="just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7449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Color Tracking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6" y="1644170"/>
            <a:ext cx="8491233" cy="4426464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32887" y="3446585"/>
            <a:ext cx="868555" cy="448537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701496"/>
            <a:ext cx="2523859" cy="1292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Start tracking button gets activated for use once you color from video.</a:t>
            </a:r>
            <a:endParaRPr lang="en-IN" dirty="0" smtClean="0"/>
          </a:p>
        </p:txBody>
      </p:sp>
      <p:cxnSp>
        <p:nvCxnSpPr>
          <p:cNvPr id="17" name="Straight Connector 15"/>
          <p:cNvCxnSpPr/>
          <p:nvPr/>
        </p:nvCxnSpPr>
        <p:spPr>
          <a:xfrm>
            <a:off x="8701114" y="4433373"/>
            <a:ext cx="868555" cy="856079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9569669" y="5069314"/>
            <a:ext cx="2523859" cy="1345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Select what range of hue you want to add and subtract from the color. (0 to 50)</a:t>
            </a:r>
            <a:endParaRPr lang="en-IN" dirty="0" smtClean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Color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309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Color Tracking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3" y="1239834"/>
            <a:ext cx="5180295" cy="27007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3" y="4055282"/>
            <a:ext cx="5180295" cy="2702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39" y="1221277"/>
            <a:ext cx="5180295" cy="271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39" y="4039011"/>
            <a:ext cx="5190838" cy="27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8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Color Tracking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722" y="51812"/>
            <a:ext cx="3011060" cy="70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2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Color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: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Can be used to track multiple objects of same color.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Can be used in manufacturing industries where specific color is to be neglected or accepted.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May give poor results for very dark or very light colors.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Tracking can be done only for a single color at a time.</a:t>
            </a:r>
          </a:p>
        </p:txBody>
      </p:sp>
    </p:spTree>
    <p:extLst>
      <p:ext uri="{BB962C8B-B14F-4D97-AF65-F5344CB8AC3E}">
        <p14:creationId xmlns:p14="http://schemas.microsoft.com/office/powerpoint/2010/main" val="1140377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object tracking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marL="285750" lvl="1" algn="just">
              <a:lnSpc>
                <a:spcPct val="150000"/>
              </a:lnSpc>
            </a:pPr>
            <a:r>
              <a:rPr lang="en-US" dirty="0" smtClean="0"/>
              <a:t>Object Tracking 1 in Hawk Eye can be used to track object based on user-defined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Object Tracking 1 </a:t>
            </a:r>
            <a:r>
              <a:rPr lang="en-US" dirty="0"/>
              <a:t>uses </a:t>
            </a:r>
            <a:r>
              <a:rPr lang="en-US" dirty="0" smtClean="0"/>
              <a:t>Lucas </a:t>
            </a:r>
            <a:r>
              <a:rPr lang="en-US" dirty="0" err="1" smtClean="0"/>
              <a:t>Kanade</a:t>
            </a:r>
            <a:r>
              <a:rPr lang="en-US" dirty="0" smtClean="0"/>
              <a:t> Optical </a:t>
            </a:r>
            <a:r>
              <a:rPr lang="en-US" dirty="0"/>
              <a:t>F</a:t>
            </a:r>
            <a:r>
              <a:rPr lang="en-US" dirty="0" smtClean="0"/>
              <a:t>low algorithm to track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User can plot the </a:t>
            </a:r>
            <a:r>
              <a:rPr lang="en-US" dirty="0" err="1" smtClean="0"/>
              <a:t>keypoints</a:t>
            </a:r>
            <a:r>
              <a:rPr lang="en-US" dirty="0" smtClean="0"/>
              <a:t> and those </a:t>
            </a:r>
            <a:r>
              <a:rPr lang="en-US" dirty="0" err="1" smtClean="0"/>
              <a:t>keypoints</a:t>
            </a:r>
            <a:r>
              <a:rPr lang="en-US" dirty="0" smtClean="0"/>
              <a:t> will be tracked based on </a:t>
            </a:r>
            <a:r>
              <a:rPr lang="en-US" dirty="0"/>
              <a:t>Lucas </a:t>
            </a:r>
            <a:r>
              <a:rPr lang="en-US" dirty="0" err="1"/>
              <a:t>Kanade</a:t>
            </a:r>
            <a:r>
              <a:rPr lang="en-US" dirty="0"/>
              <a:t> Optical Flow </a:t>
            </a:r>
            <a:r>
              <a:rPr lang="en-US" dirty="0" smtClean="0"/>
              <a:t>algorithm.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If the </a:t>
            </a:r>
            <a:r>
              <a:rPr lang="en-US" dirty="0" err="1" smtClean="0"/>
              <a:t>keypoints</a:t>
            </a:r>
            <a:r>
              <a:rPr lang="en-US" dirty="0" smtClean="0"/>
              <a:t> are lost they will be discarded.</a:t>
            </a:r>
          </a:p>
          <a:p>
            <a:pPr algn="just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962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object tracking 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1" y="1644170"/>
            <a:ext cx="8474744" cy="4426464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32887" y="4021311"/>
            <a:ext cx="868555" cy="1"/>
          </a:xfrm>
          <a:prstGeom prst="straightConnector1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803688"/>
            <a:ext cx="2523859" cy="1048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Remove all </a:t>
            </a:r>
            <a:r>
              <a:rPr lang="en-US" dirty="0" err="1" smtClean="0"/>
              <a:t>keypoints</a:t>
            </a:r>
            <a:r>
              <a:rPr lang="en-US" dirty="0" smtClean="0"/>
              <a:t> that are plotted and start again.</a:t>
            </a:r>
            <a:endParaRPr lang="en-IN" dirty="0" smtClean="0"/>
          </a:p>
        </p:txBody>
      </p:sp>
      <p:cxnSp>
        <p:nvCxnSpPr>
          <p:cNvPr id="17" name="Straight Connector 15"/>
          <p:cNvCxnSpPr/>
          <p:nvPr/>
        </p:nvCxnSpPr>
        <p:spPr>
          <a:xfrm>
            <a:off x="8732887" y="4601969"/>
            <a:ext cx="868555" cy="687483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9569669" y="5069314"/>
            <a:ext cx="2523859" cy="10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Count of the </a:t>
            </a:r>
            <a:r>
              <a:rPr lang="en-US" dirty="0" err="1" smtClean="0"/>
              <a:t>keypoints</a:t>
            </a:r>
            <a:r>
              <a:rPr lang="en-US" dirty="0" smtClean="0"/>
              <a:t> that were plotted and are currently active.</a:t>
            </a:r>
            <a:endParaRPr lang="en-IN" dirty="0" smtClean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Object tracker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726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351127"/>
            <a:ext cx="8814630" cy="4628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Hawk Eye is a platform independent </a:t>
            </a:r>
            <a:r>
              <a:rPr lang="en-US" dirty="0"/>
              <a:t>c</a:t>
            </a:r>
            <a:r>
              <a:rPr lang="en-US" dirty="0" smtClean="0"/>
              <a:t>omputer </a:t>
            </a:r>
            <a:r>
              <a:rPr lang="en-US" dirty="0"/>
              <a:t>v</a:t>
            </a:r>
            <a:r>
              <a:rPr lang="en-US" dirty="0" smtClean="0"/>
              <a:t>ision based software.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It can perform various tasks like motion detection, motion recording, object tracking, etc.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Computer </a:t>
            </a:r>
            <a:r>
              <a:rPr lang="en-IN" dirty="0"/>
              <a:t>Vision is interdisciplinary field that deals with how computers can be made for gaining high level understanding from digital images or videos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588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object tracking 1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" y="1056493"/>
            <a:ext cx="5170235" cy="269774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73" y="1056493"/>
            <a:ext cx="5170236" cy="2697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" y="4003124"/>
            <a:ext cx="5170235" cy="2697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73" y="4003124"/>
            <a:ext cx="5170236" cy="26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5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object tracking 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768" y="13648"/>
            <a:ext cx="2947358" cy="70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05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object tracking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: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Track object based on user-defined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/>
              <a:t>Can also track object when camera is moving.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can not identify if the object is still present In the video frame or not.</a:t>
            </a:r>
          </a:p>
        </p:txBody>
      </p:sp>
    </p:spTree>
    <p:extLst>
      <p:ext uri="{BB962C8B-B14F-4D97-AF65-F5344CB8AC3E}">
        <p14:creationId xmlns:p14="http://schemas.microsoft.com/office/powerpoint/2010/main" val="390817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 marL="285750" lvl="1" algn="just">
              <a:lnSpc>
                <a:spcPct val="150000"/>
              </a:lnSpc>
            </a:pPr>
            <a:r>
              <a:rPr lang="en-US" dirty="0"/>
              <a:t>Object Tracking </a:t>
            </a:r>
            <a:r>
              <a:rPr lang="en-US" dirty="0" smtClean="0"/>
              <a:t>2 </a:t>
            </a:r>
            <a:r>
              <a:rPr lang="en-US" dirty="0"/>
              <a:t>in Hawk Eye can be used to track object based on </a:t>
            </a:r>
            <a:r>
              <a:rPr lang="en-US" dirty="0" smtClean="0"/>
              <a:t>user-selected area.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Object Tracking 2 uses two algorithms SURF (Speeded-Up Robust Features</a:t>
            </a:r>
            <a:r>
              <a:rPr lang="en-US" dirty="0" smtClean="0"/>
              <a:t>) algorithm </a:t>
            </a:r>
            <a:r>
              <a:rPr lang="en-US" dirty="0"/>
              <a:t>and Lucas </a:t>
            </a:r>
            <a:r>
              <a:rPr lang="en-US" dirty="0" err="1"/>
              <a:t>Kanade</a:t>
            </a:r>
            <a:r>
              <a:rPr lang="en-US" dirty="0"/>
              <a:t> Optical Flow algorithm.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SURF algorithm is used to find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Lucas </a:t>
            </a:r>
            <a:r>
              <a:rPr lang="en-US" dirty="0" err="1"/>
              <a:t>Kanade</a:t>
            </a:r>
            <a:r>
              <a:rPr lang="en-US" dirty="0"/>
              <a:t> Optical Flow </a:t>
            </a:r>
            <a:r>
              <a:rPr lang="en-US" dirty="0" smtClean="0"/>
              <a:t>algorithm</a:t>
            </a:r>
            <a:r>
              <a:rPr lang="en-US" dirty="0"/>
              <a:t> </a:t>
            </a:r>
            <a:r>
              <a:rPr lang="en-US" dirty="0" smtClean="0"/>
              <a:t>is used to track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8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1" y="1644170"/>
            <a:ext cx="8499844" cy="4426464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8701113" y="1997610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51562" y="3549230"/>
            <a:ext cx="2982351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Your video will play here.</a:t>
            </a:r>
            <a:endParaRPr lang="en-I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51277" y="1769682"/>
            <a:ext cx="20679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400" dirty="0" smtClean="0"/>
              <a:t>Back Button</a:t>
            </a:r>
            <a:endParaRPr lang="en-IN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01113" y="2393662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732887" y="2871336"/>
            <a:ext cx="836783" cy="14068"/>
          </a:xfrm>
          <a:prstGeom prst="line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5" idx="1"/>
          </p:cNvCxnSpPr>
          <p:nvPr/>
        </p:nvCxnSpPr>
        <p:spPr>
          <a:xfrm flipV="1">
            <a:off x="8732887" y="3982087"/>
            <a:ext cx="868555" cy="2921"/>
          </a:xfrm>
          <a:prstGeom prst="straightConnector1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468041" y="2184202"/>
            <a:ext cx="2201351" cy="432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sz="1500" dirty="0" smtClean="0"/>
              <a:t> Play &amp; Pause Button</a:t>
            </a:r>
            <a:endParaRPr lang="en-IN" sz="15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69669" y="2677710"/>
            <a:ext cx="2386818" cy="102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Browse video from local storage or enter 0 (zero) for Webcam</a:t>
            </a:r>
            <a:endParaRPr lang="en-IN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601442" y="3701496"/>
            <a:ext cx="2523859" cy="56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Select the object again</a:t>
            </a:r>
            <a:endParaRPr lang="en-IN" dirty="0" smtClean="0"/>
          </a:p>
        </p:txBody>
      </p:sp>
      <p:cxnSp>
        <p:nvCxnSpPr>
          <p:cNvPr id="17" name="Straight Connector 15"/>
          <p:cNvCxnSpPr/>
          <p:nvPr/>
        </p:nvCxnSpPr>
        <p:spPr>
          <a:xfrm>
            <a:off x="8759173" y="4935752"/>
            <a:ext cx="810496" cy="353700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9569669" y="5081691"/>
            <a:ext cx="2523859" cy="739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Accuracy of rectangle around object.</a:t>
            </a:r>
            <a:endParaRPr lang="en-IN" dirty="0" smtClean="0"/>
          </a:p>
        </p:txBody>
      </p:sp>
      <p:cxnSp>
        <p:nvCxnSpPr>
          <p:cNvPr id="21" name="Straight Connector 15"/>
          <p:cNvCxnSpPr/>
          <p:nvPr/>
        </p:nvCxnSpPr>
        <p:spPr>
          <a:xfrm flipV="1">
            <a:off x="8732887" y="4347630"/>
            <a:ext cx="868555" cy="2921"/>
          </a:xfrm>
          <a:prstGeom prst="straightConnector1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9601443" y="4067039"/>
            <a:ext cx="1919997" cy="56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Toggle </a:t>
            </a:r>
            <a:r>
              <a:rPr lang="en-US" dirty="0" err="1" smtClean="0"/>
              <a:t>keypoints</a:t>
            </a:r>
            <a:endParaRPr lang="en-IN" dirty="0" smtClean="0"/>
          </a:p>
        </p:txBody>
      </p:sp>
      <p:cxnSp>
        <p:nvCxnSpPr>
          <p:cNvPr id="23" name="Straight Connector 15"/>
          <p:cNvCxnSpPr/>
          <p:nvPr/>
        </p:nvCxnSpPr>
        <p:spPr>
          <a:xfrm flipV="1">
            <a:off x="8732887" y="4641691"/>
            <a:ext cx="868555" cy="2921"/>
          </a:xfrm>
          <a:prstGeom prst="straightConnector1">
            <a:avLst/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9601442" y="4439685"/>
            <a:ext cx="1919997" cy="72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Toggle rectangle around object</a:t>
            </a:r>
            <a:endParaRPr lang="en-IN" dirty="0" smtClean="0"/>
          </a:p>
        </p:txBody>
      </p:sp>
      <p:cxnSp>
        <p:nvCxnSpPr>
          <p:cNvPr id="26" name="Straight Connector 15"/>
          <p:cNvCxnSpPr/>
          <p:nvPr/>
        </p:nvCxnSpPr>
        <p:spPr>
          <a:xfrm>
            <a:off x="8759173" y="5467808"/>
            <a:ext cx="842269" cy="499639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alpha val="5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9569668" y="5733558"/>
            <a:ext cx="2523859" cy="763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 smtClean="0"/>
              <a:t>Accuracy of object based on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  <a:endParaRPr lang="en-IN" dirty="0" smtClean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576096" y="6079632"/>
            <a:ext cx="1715634" cy="3869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Object tracker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967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29909"/>
            <a:ext cx="9410396" cy="4856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0418"/>
            <a:ext cx="9410396" cy="4856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19401"/>
            <a:ext cx="9410396" cy="4856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19401"/>
            <a:ext cx="9410396" cy="485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0417"/>
            <a:ext cx="9410396" cy="48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29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2" y="1543810"/>
            <a:ext cx="9410384" cy="485697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" y="1543828"/>
            <a:ext cx="9410380" cy="4856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" y="1543826"/>
            <a:ext cx="9410380" cy="4856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" y="1543824"/>
            <a:ext cx="9410382" cy="4856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4" y="1543819"/>
            <a:ext cx="9410382" cy="48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13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15" y="-1"/>
            <a:ext cx="3492243" cy="70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7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Applications &amp; Advantages 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Track object based on </a:t>
            </a:r>
            <a:r>
              <a:rPr lang="en-US" dirty="0" smtClean="0"/>
              <a:t>user-selected object or part of object.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Can also track object when camera is moving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can identify when object is not present in the video frame.</a:t>
            </a: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Limitations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is slower in comparison to Object tracking 1.</a:t>
            </a:r>
          </a:p>
        </p:txBody>
      </p:sp>
    </p:spTree>
    <p:extLst>
      <p:ext uri="{BB962C8B-B14F-4D97-AF65-F5344CB8AC3E}">
        <p14:creationId xmlns:p14="http://schemas.microsoft.com/office/powerpoint/2010/main" val="1605327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5251" y="2967335"/>
            <a:ext cx="3621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861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351127"/>
            <a:ext cx="8814630" cy="409433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dirty="0"/>
              <a:t>Computer Vision tasks include methods of acquiring, processing and analysing and understanding digital images.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Computer Vision uses computer to emulate human visions, </a:t>
            </a:r>
            <a:r>
              <a:rPr lang="en-US" dirty="0"/>
              <a:t>including learning and being able to make inferences and take actions based on visual inputs.</a:t>
            </a:r>
          </a:p>
        </p:txBody>
      </p:sp>
    </p:spTree>
    <p:extLst>
      <p:ext uri="{BB962C8B-B14F-4D97-AF65-F5344CB8AC3E}">
        <p14:creationId xmlns:p14="http://schemas.microsoft.com/office/powerpoint/2010/main" val="3285241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Software &amp; platform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Language : </a:t>
            </a:r>
            <a:r>
              <a:rPr lang="en-US" dirty="0" smtClean="0"/>
              <a:t>Python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Platform : </a:t>
            </a:r>
            <a:r>
              <a:rPr lang="en-US" dirty="0" err="1" smtClean="0"/>
              <a:t>Tkinter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Software </a:t>
            </a:r>
            <a:r>
              <a:rPr lang="en-US" dirty="0"/>
              <a:t>: </a:t>
            </a:r>
            <a:r>
              <a:rPr lang="en-IN" dirty="0"/>
              <a:t>Anaconda-5.1.0 </a:t>
            </a:r>
            <a:r>
              <a:rPr lang="en-US" dirty="0"/>
              <a:t>(</a:t>
            </a:r>
            <a:r>
              <a:rPr lang="en-IN" dirty="0"/>
              <a:t>Python-3.6.4)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Editors </a:t>
            </a:r>
            <a:r>
              <a:rPr lang="en-US" dirty="0"/>
              <a:t>: </a:t>
            </a:r>
            <a:r>
              <a:rPr lang="en-US" dirty="0" err="1"/>
              <a:t>Jupyter</a:t>
            </a:r>
            <a:r>
              <a:rPr lang="en-US" dirty="0"/>
              <a:t> Notebook, </a:t>
            </a:r>
            <a:r>
              <a:rPr lang="en-US" dirty="0" err="1" smtClean="0"/>
              <a:t>Spyder</a:t>
            </a:r>
            <a:r>
              <a:rPr lang="en-US" dirty="0" smtClean="0"/>
              <a:t>, VS Code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Hardware </a:t>
            </a:r>
            <a:r>
              <a:rPr lang="en-US" dirty="0"/>
              <a:t>: Webcam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307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Libraries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83141"/>
            <a:ext cx="9005698" cy="453105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IN" dirty="0" err="1" smtClean="0"/>
              <a:t>OpenCV</a:t>
            </a:r>
            <a:r>
              <a:rPr lang="en-IN" dirty="0" smtClean="0"/>
              <a:t> 3.3.0  : 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An </a:t>
            </a:r>
            <a:r>
              <a:rPr lang="en-IN" dirty="0"/>
              <a:t>intel </a:t>
            </a:r>
            <a:r>
              <a:rPr lang="en-IN" dirty="0" smtClean="0"/>
              <a:t>initiative Open Source Computer Vision library </a:t>
            </a:r>
          </a:p>
          <a:p>
            <a:pPr algn="just">
              <a:lnSpc>
                <a:spcPct val="150000"/>
              </a:lnSpc>
            </a:pPr>
            <a:r>
              <a:rPr lang="en-IN" dirty="0" err="1" smtClean="0"/>
              <a:t>Numpy</a:t>
            </a:r>
            <a:r>
              <a:rPr lang="en-IN" dirty="0" smtClean="0"/>
              <a:t> 1.11.3  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is the fundamental package for scientific computing with Python</a:t>
            </a:r>
            <a:endParaRPr lang="en-IN" dirty="0" smtClean="0"/>
          </a:p>
          <a:p>
            <a:pPr algn="just">
              <a:lnSpc>
                <a:spcPct val="150000"/>
              </a:lnSpc>
            </a:pPr>
            <a:r>
              <a:rPr lang="en-IN" dirty="0" err="1" smtClean="0"/>
              <a:t>Matplotlib</a:t>
            </a:r>
            <a:r>
              <a:rPr lang="en-IN" dirty="0" smtClean="0"/>
              <a:t> 2.1.0 : 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Matplotlib</a:t>
            </a:r>
            <a:r>
              <a:rPr lang="en-IN" dirty="0"/>
              <a:t> is a python 2D plotting library which produces publication quality</a:t>
            </a:r>
            <a:endParaRPr lang="en-IN" dirty="0" smtClean="0"/>
          </a:p>
          <a:p>
            <a:pPr algn="just">
              <a:lnSpc>
                <a:spcPct val="150000"/>
              </a:lnSpc>
            </a:pPr>
            <a:r>
              <a:rPr lang="en-IN" dirty="0" err="1"/>
              <a:t>Dlib</a:t>
            </a:r>
            <a:r>
              <a:rPr lang="en-IN" dirty="0"/>
              <a:t> 19.9.0 </a:t>
            </a:r>
            <a:r>
              <a:rPr lang="en-IN" dirty="0" smtClean="0"/>
              <a:t> : 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We can do object tracking relatively easier with the help of </a:t>
            </a:r>
            <a:r>
              <a:rPr lang="en-IN" dirty="0" err="1"/>
              <a:t>dlib</a:t>
            </a:r>
            <a:r>
              <a:rPr lang="en-IN" dirty="0"/>
              <a:t> </a:t>
            </a:r>
            <a:r>
              <a:rPr lang="en-IN" dirty="0" smtClean="0"/>
              <a:t>and </a:t>
            </a:r>
            <a:r>
              <a:rPr lang="en-IN" dirty="0" err="1" smtClean="0"/>
              <a:t>OpenCV</a:t>
            </a:r>
            <a:r>
              <a:rPr lang="en-IN" dirty="0" smtClean="0"/>
              <a:t> </a:t>
            </a:r>
            <a:r>
              <a:rPr lang="en-IN" dirty="0"/>
              <a:t>libraries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123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List of modules in Hawk eye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665027"/>
            <a:ext cx="8534400" cy="3686917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Motion Detection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Motion Tracking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Motion Recording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Color Tracking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Object Tracking 1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Object Tracking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02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30" y="1528549"/>
            <a:ext cx="8534400" cy="462861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If we wish to detect a motion of a particular subject then we first </a:t>
            </a:r>
            <a:r>
              <a:rPr lang="en-IN" dirty="0" smtClean="0"/>
              <a:t>subtract </a:t>
            </a:r>
            <a:r>
              <a:rPr lang="en-IN" dirty="0"/>
              <a:t>background image from the original image.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Suppose we are trying to detect moving car on the road. Then if we have image of empty road ( a road with no car) then we can easily detect the motion of car by just comparing background image with original image.</a:t>
            </a:r>
          </a:p>
          <a:p>
            <a:pPr marL="285750" lvl="1" algn="just">
              <a:lnSpc>
                <a:spcPct val="150000"/>
              </a:lnSpc>
            </a:pPr>
            <a:r>
              <a:rPr lang="en-US" dirty="0"/>
              <a:t>Motion detection for steady background can be implemented by following </a:t>
            </a:r>
            <a:r>
              <a:rPr lang="en-US" dirty="0" smtClean="0"/>
              <a:t>function </a:t>
            </a:r>
            <a:r>
              <a:rPr lang="en-US" dirty="0"/>
              <a:t>of </a:t>
            </a:r>
            <a:r>
              <a:rPr lang="en-US" dirty="0" err="1" smtClean="0"/>
              <a:t>OpenCV</a:t>
            </a:r>
            <a:r>
              <a:rPr lang="en-US" dirty="0" smtClean="0"/>
              <a:t> library : </a:t>
            </a:r>
            <a:r>
              <a:rPr lang="en-IN" dirty="0" smtClean="0"/>
              <a:t>BackgroundSubtractorMOG2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862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0" y="201937"/>
            <a:ext cx="8534400" cy="1149190"/>
          </a:xfrm>
        </p:spPr>
        <p:txBody>
          <a:bodyPr/>
          <a:lstStyle/>
          <a:p>
            <a:r>
              <a:rPr lang="en-US" dirty="0" smtClean="0"/>
              <a:t>Motion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818" y="5351944"/>
            <a:ext cx="2982351" cy="472081"/>
          </a:xfrm>
        </p:spPr>
        <p:txBody>
          <a:bodyPr>
            <a:normAutofit fontScale="92500" lnSpcReduction="10000"/>
          </a:bodyPr>
          <a:lstStyle/>
          <a:p>
            <a:pPr marL="0" lvl="1" indent="0" algn="ctr">
              <a:lnSpc>
                <a:spcPct val="150000"/>
              </a:lnSpc>
              <a:buNone/>
            </a:pPr>
            <a:r>
              <a:rPr lang="en-US" dirty="0" smtClean="0"/>
              <a:t>Original Image</a:t>
            </a:r>
            <a:endParaRPr lang="en-IN" dirty="0" smtClean="0"/>
          </a:p>
        </p:txBody>
      </p:sp>
      <p:pic>
        <p:nvPicPr>
          <p:cNvPr id="4" name="Picture 3" descr="resfr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8" y="3291324"/>
            <a:ext cx="3760472" cy="20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m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49" y="3291324"/>
            <a:ext cx="3760472" cy="20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27430" y="1680950"/>
            <a:ext cx="8534400" cy="977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</a:pPr>
            <a:r>
              <a:rPr lang="en-US" dirty="0" smtClean="0"/>
              <a:t>Results of </a:t>
            </a:r>
            <a:r>
              <a:rPr lang="en-IN" dirty="0" smtClean="0"/>
              <a:t>BackgroundSubtractorMOG2 function of </a:t>
            </a:r>
            <a:r>
              <a:rPr lang="en-IN" dirty="0" err="1" smtClean="0"/>
              <a:t>OpenCV</a:t>
            </a:r>
            <a:r>
              <a:rPr lang="en-IN" dirty="0" smtClean="0"/>
              <a:t> library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8349" y="5351943"/>
            <a:ext cx="3760472" cy="472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None/>
            </a:pPr>
            <a:r>
              <a:rPr lang="en-US" dirty="0" smtClean="0"/>
              <a:t>Result of </a:t>
            </a:r>
            <a:r>
              <a:rPr lang="en-IN" dirty="0"/>
              <a:t>BackgroundSubtractorMOG2</a:t>
            </a:r>
            <a:r>
              <a:rPr lang="en-US" dirty="0" smtClean="0"/>
              <a:t> 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193253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8343</TotalTime>
  <Words>1264</Words>
  <Application>Microsoft Office PowerPoint</Application>
  <PresentationFormat>Widescreen</PresentationFormat>
  <Paragraphs>187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Century Gothic</vt:lpstr>
      <vt:lpstr>Wingdings</vt:lpstr>
      <vt:lpstr>Wingdings 3</vt:lpstr>
      <vt:lpstr>Slice</vt:lpstr>
      <vt:lpstr>HAWK EYE</vt:lpstr>
      <vt:lpstr>Table of content</vt:lpstr>
      <vt:lpstr>Introduction</vt:lpstr>
      <vt:lpstr>Introduction</vt:lpstr>
      <vt:lpstr>Software &amp; platform</vt:lpstr>
      <vt:lpstr>Libraries used</vt:lpstr>
      <vt:lpstr>List of modules in Hawk eye</vt:lpstr>
      <vt:lpstr>Motion Detection</vt:lpstr>
      <vt:lpstr>Motion Detection</vt:lpstr>
      <vt:lpstr>Motion Detection</vt:lpstr>
      <vt:lpstr>Motion Detection</vt:lpstr>
      <vt:lpstr>Motion detection</vt:lpstr>
      <vt:lpstr>Motion tracking</vt:lpstr>
      <vt:lpstr>Motion Tracking</vt:lpstr>
      <vt:lpstr>Motion tracking</vt:lpstr>
      <vt:lpstr>Motion tracking</vt:lpstr>
      <vt:lpstr>Motion Tracking</vt:lpstr>
      <vt:lpstr>Motion Recording</vt:lpstr>
      <vt:lpstr>Motion recording</vt:lpstr>
      <vt:lpstr>Motion recording</vt:lpstr>
      <vt:lpstr>Motion recording</vt:lpstr>
      <vt:lpstr>Motion recording</vt:lpstr>
      <vt:lpstr>Color Tracking</vt:lpstr>
      <vt:lpstr>Color Tracking</vt:lpstr>
      <vt:lpstr>Color Tracking</vt:lpstr>
      <vt:lpstr>Color Tracking</vt:lpstr>
      <vt:lpstr>Color Tracking</vt:lpstr>
      <vt:lpstr>object tracking 1</vt:lpstr>
      <vt:lpstr>object tracking 1</vt:lpstr>
      <vt:lpstr>object tracking 1</vt:lpstr>
      <vt:lpstr>object tracking 1</vt:lpstr>
      <vt:lpstr>object tracking 1</vt:lpstr>
      <vt:lpstr>object tracking 2</vt:lpstr>
      <vt:lpstr>object tracking 2</vt:lpstr>
      <vt:lpstr>object tracking 2</vt:lpstr>
      <vt:lpstr>object tracking 2</vt:lpstr>
      <vt:lpstr>object tracking 2</vt:lpstr>
      <vt:lpstr>object tracking 2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HAWK EYE</dc:title>
  <dc:creator>Ajay Chaudhary</dc:creator>
  <cp:lastModifiedBy>Ajay Chaudhary</cp:lastModifiedBy>
  <cp:revision>52</cp:revision>
  <dcterms:created xsi:type="dcterms:W3CDTF">2018-05-08T10:19:44Z</dcterms:created>
  <dcterms:modified xsi:type="dcterms:W3CDTF">2018-07-27T12:57:40Z</dcterms:modified>
</cp:coreProperties>
</file>